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  <p:sldId id="269" r:id="rId3"/>
    <p:sldId id="270" r:id="rId4"/>
    <p:sldId id="261" r:id="rId5"/>
    <p:sldId id="262" r:id="rId6"/>
    <p:sldId id="267" r:id="rId7"/>
    <p:sldId id="268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4F76C6-4A12-4793-8B90-8731D439538B}" type="datetimeFigureOut">
              <a:rPr lang="pt-BR" smtClean="0"/>
              <a:t>05/06/2013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0DDF66-205D-4839-9E03-76C9F034857C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Retângulo 4"/>
          <p:cNvSpPr/>
          <p:nvPr userDrawn="1"/>
        </p:nvSpPr>
        <p:spPr>
          <a:xfrm>
            <a:off x="323528" y="404664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Reunião Plenária da RBMLQ-I</a:t>
            </a:r>
          </a:p>
          <a:p>
            <a:pPr algn="ctr"/>
            <a:r>
              <a:rPr lang="pt-BR" sz="1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Florianópolis,</a:t>
            </a:r>
            <a:r>
              <a:rPr lang="pt-BR" sz="1400" b="1" baseline="0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t-BR" sz="1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06/06/2013</a:t>
            </a:r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2" descr="desenho_campus_inmetro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11188" y="46038"/>
            <a:ext cx="81375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  <p:pic>
        <p:nvPicPr>
          <p:cNvPr id="10" name="Imagem 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260350"/>
            <a:ext cx="4430712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052"/>
          <p:cNvSpPr txBox="1">
            <a:spLocks noChangeArrowheads="1"/>
          </p:cNvSpPr>
          <p:nvPr/>
        </p:nvSpPr>
        <p:spPr bwMode="auto">
          <a:xfrm>
            <a:off x="0" y="3065586"/>
            <a:ext cx="91440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32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ESPAÇO DCONF</a:t>
            </a:r>
            <a:endParaRPr lang="pt-BR" sz="3200" b="1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Retângulo 9"/>
          <p:cNvSpPr>
            <a:spLocks noChangeArrowheads="1"/>
          </p:cNvSpPr>
          <p:nvPr/>
        </p:nvSpPr>
        <p:spPr bwMode="auto">
          <a:xfrm flipV="1">
            <a:off x="0" y="6165850"/>
            <a:ext cx="9144000" cy="69215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-541338" y="6165304"/>
            <a:ext cx="968533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pt-BR" sz="2000" b="1" u="none" dirty="0">
                <a:solidFill>
                  <a:schemeClr val="bg1"/>
                </a:solidFill>
                <a:latin typeface="Arial" pitchFamily="34" charset="0"/>
              </a:rPr>
              <a:t>    Alfredo Lobo</a:t>
            </a:r>
            <a:endParaRPr lang="pt-BR" sz="1200" b="1" u="none" dirty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pt-BR" sz="1800" u="none" dirty="0">
                <a:solidFill>
                  <a:schemeClr val="bg1"/>
                </a:solidFill>
                <a:latin typeface="Arial" pitchFamily="34" charset="0"/>
              </a:rPr>
              <a:t>                                               </a:t>
            </a:r>
            <a:r>
              <a:rPr lang="pt-BR" sz="1800" u="none" dirty="0" smtClean="0">
                <a:solidFill>
                  <a:schemeClr val="bg1"/>
                </a:solidFill>
                <a:latin typeface="Arial" pitchFamily="34" charset="0"/>
              </a:rPr>
              <a:t>Diretor de Avaliação </a:t>
            </a:r>
            <a:r>
              <a:rPr lang="pt-BR" sz="1800" u="none" dirty="0">
                <a:solidFill>
                  <a:schemeClr val="bg1"/>
                </a:solidFill>
                <a:latin typeface="Arial" pitchFamily="34" charset="0"/>
              </a:rPr>
              <a:t>da </a:t>
            </a:r>
            <a:r>
              <a:rPr lang="pt-BR" sz="1800" u="none" dirty="0" smtClean="0">
                <a:solidFill>
                  <a:schemeClr val="bg1"/>
                </a:solidFill>
                <a:latin typeface="Arial" pitchFamily="34" charset="0"/>
              </a:rPr>
              <a:t>Conformidade</a:t>
            </a:r>
            <a:endParaRPr lang="pt-BR" sz="1200" u="none" dirty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052"/>
          <p:cNvSpPr txBox="1">
            <a:spLocks noChangeArrowheads="1"/>
          </p:cNvSpPr>
          <p:nvPr/>
        </p:nvSpPr>
        <p:spPr bwMode="auto">
          <a:xfrm>
            <a:off x="323528" y="1371600"/>
            <a:ext cx="8640960" cy="489364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2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Temas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ü"/>
            </a:pPr>
            <a:r>
              <a:rPr lang="pt-BR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Parceria Inmetro e Receita Federal</a:t>
            </a:r>
            <a:br>
              <a:rPr lang="pt-BR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</a:br>
            <a:r>
              <a:rPr lang="pt-BR" sz="15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Participação da RBMLQ-I nas operações que ofereçam garantia de segurança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ü"/>
            </a:pPr>
            <a:r>
              <a:rPr lang="pt-BR" sz="24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Curso Brasil Consumo Seguro e </a:t>
            </a:r>
            <a:r>
              <a:rPr lang="pt-BR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Saúde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ü"/>
            </a:pPr>
            <a:r>
              <a:rPr lang="pt-BR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I Semana Nacional Consumo Seguro e Saúde</a:t>
            </a:r>
            <a:endParaRPr lang="pt-BR" sz="2400" b="1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ü"/>
            </a:pPr>
            <a:r>
              <a:rPr lang="pt-BR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Programa de Certificação de </a:t>
            </a:r>
            <a:r>
              <a:rPr lang="pt-BR" sz="2400" b="1" dirty="0" err="1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Requalificadores</a:t>
            </a:r>
            <a:r>
              <a:rPr lang="pt-BR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GNV</a:t>
            </a:r>
            <a:br>
              <a:rPr lang="pt-BR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</a:br>
            <a:r>
              <a:rPr lang="pt-BR" sz="15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Análise da possibilidade de mudança do programa envolvendo a </a:t>
            </a:r>
            <a:r>
              <a:rPr lang="pt-BR" sz="15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RBMLQ-I</a:t>
            </a:r>
            <a:endParaRPr lang="pt-BR" sz="1500" b="1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ü"/>
            </a:pPr>
            <a:r>
              <a:rPr lang="pt-BR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Termo de Cooperação Inmetro x FNDE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ü"/>
            </a:pPr>
            <a:r>
              <a:rPr lang="pt-BR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Portaria de Nomeação de Fiscais do Inmetro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ü"/>
            </a:pPr>
            <a:r>
              <a:rPr lang="pt-BR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Banco de Dados de Acidentes de Consumo</a:t>
            </a:r>
            <a:endParaRPr lang="pt-BR" sz="2400" b="1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239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051"/>
          <p:cNvSpPr>
            <a:spLocks noChangeShapeType="1"/>
          </p:cNvSpPr>
          <p:nvPr/>
        </p:nvSpPr>
        <p:spPr bwMode="auto">
          <a:xfrm>
            <a:off x="381000" y="1951038"/>
            <a:ext cx="8382000" cy="0"/>
          </a:xfrm>
          <a:prstGeom prst="line">
            <a:avLst/>
          </a:prstGeom>
          <a:noFill/>
          <a:ln w="5397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099" name="Text Box 2052"/>
          <p:cNvSpPr txBox="1">
            <a:spLocks noChangeArrowheads="1"/>
          </p:cNvSpPr>
          <p:nvPr/>
        </p:nvSpPr>
        <p:spPr bwMode="auto">
          <a:xfrm>
            <a:off x="0" y="1371600"/>
            <a:ext cx="91440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32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Acidentes de Consumo - Conceitos</a:t>
            </a:r>
          </a:p>
        </p:txBody>
      </p:sp>
      <p:sp>
        <p:nvSpPr>
          <p:cNvPr id="4100" name="Text Box 2053"/>
          <p:cNvSpPr txBox="1">
            <a:spLocks noChangeArrowheads="1"/>
          </p:cNvSpPr>
          <p:nvPr/>
        </p:nvSpPr>
        <p:spPr bwMode="auto">
          <a:xfrm>
            <a:off x="647700" y="2590800"/>
            <a:ext cx="7848600" cy="36655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algn="just" eaLnBrk="0" hangingPunct="0">
              <a:lnSpc>
                <a:spcPct val="130000"/>
              </a:lnSpc>
              <a:spcBef>
                <a:spcPct val="30000"/>
              </a:spcBef>
              <a:spcAft>
                <a:spcPct val="30000"/>
              </a:spcAft>
              <a:buClr>
                <a:srgbClr val="990000"/>
              </a:buClr>
              <a:buSzPct val="110000"/>
              <a:buFont typeface="Monotype Sorts"/>
              <a:buNone/>
            </a:pPr>
            <a:r>
              <a:rPr lang="pt-BR" sz="1800" b="1" i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“Os acidentes de consumo acontecem quando um produto ou serviço prestado provoca dano à saúde ou à segurança do consumidor, quando utilizado corretamente ou conforme instruções de uso”. </a:t>
            </a:r>
          </a:p>
          <a:p>
            <a:pPr algn="just" eaLnBrk="0" hangingPunct="0">
              <a:lnSpc>
                <a:spcPct val="130000"/>
              </a:lnSpc>
              <a:spcBef>
                <a:spcPct val="30000"/>
              </a:spcBef>
              <a:spcAft>
                <a:spcPct val="30000"/>
              </a:spcAft>
              <a:buClr>
                <a:srgbClr val="990000"/>
              </a:buClr>
              <a:buSzPct val="110000"/>
              <a:buFont typeface="Monotype Sorts"/>
              <a:buNone/>
            </a:pPr>
            <a:r>
              <a:rPr lang="pt-BR" sz="18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Pela legislação brasileira, somente é considerado acidente de consumo quando existe defeito, ou seja, quando o consumidor usou o produto ou o serviço, de acordo com o fim ao qual ele se destina.</a:t>
            </a:r>
          </a:p>
          <a:p>
            <a:pPr algn="just" eaLnBrk="0" hangingPunct="0">
              <a:lnSpc>
                <a:spcPct val="130000"/>
              </a:lnSpc>
              <a:spcBef>
                <a:spcPct val="30000"/>
              </a:spcBef>
              <a:spcAft>
                <a:spcPct val="30000"/>
              </a:spcAft>
            </a:pPr>
            <a:endParaRPr lang="pt-BR" sz="1800" b="1" i="1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8612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57200" y="3762375"/>
            <a:ext cx="8382000" cy="2714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marL="609600" indent="-609600" algn="just" eaLnBrk="0" hangingPunct="0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buClr>
                <a:srgbClr val="006600"/>
              </a:buClr>
              <a:buFont typeface="Wingdings" pitchFamily="2" charset="2"/>
              <a:buChar char="§"/>
            </a:pPr>
            <a:r>
              <a:rPr lang="pt-BR" sz="20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identificar os produtos e serviços que colocam em risco a segurança e a saúde do consumidor;</a:t>
            </a:r>
          </a:p>
          <a:p>
            <a:pPr marL="609600" indent="-609600" algn="just" eaLnBrk="0" hangingPunct="0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buClr>
                <a:srgbClr val="006600"/>
              </a:buClr>
              <a:buFont typeface="Wingdings" pitchFamily="2" charset="2"/>
              <a:buChar char="§"/>
            </a:pPr>
            <a:r>
              <a:rPr lang="pt-BR" sz="20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subsidiar o setor produtivo, melhorando a qualidade do produto nacional e aumentando a competitividade da empresa brasileira;</a:t>
            </a:r>
          </a:p>
          <a:p>
            <a:pPr marL="609600" indent="-609600" algn="just" eaLnBrk="0" hangingPunct="0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</a:pPr>
            <a:r>
              <a:rPr lang="pt-BR" sz="20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Priorizar Programas de Avaliação da Conformidade;</a:t>
            </a:r>
          </a:p>
        </p:txBody>
      </p:sp>
      <p:sp>
        <p:nvSpPr>
          <p:cNvPr id="8195" name="Line 4"/>
          <p:cNvSpPr>
            <a:spLocks noChangeShapeType="1"/>
          </p:cNvSpPr>
          <p:nvPr/>
        </p:nvSpPr>
        <p:spPr bwMode="auto">
          <a:xfrm>
            <a:off x="381000" y="1951038"/>
            <a:ext cx="8382000" cy="0"/>
          </a:xfrm>
          <a:prstGeom prst="line">
            <a:avLst/>
          </a:prstGeom>
          <a:noFill/>
          <a:ln w="5397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0" y="1371600"/>
            <a:ext cx="91440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32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Objetivos do Projeto:</a:t>
            </a:r>
            <a:endParaRPr lang="pt-BR" sz="3200" b="1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381000" y="2108200"/>
            <a:ext cx="8382000" cy="141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lnSpc>
                <a:spcPct val="130000"/>
              </a:lnSpc>
              <a:buFont typeface="Monotype Sorts"/>
              <a:buNone/>
            </a:pPr>
            <a:r>
              <a:rPr lang="pt-BR" sz="22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Criar um </a:t>
            </a:r>
            <a:r>
              <a:rPr lang="pt-BR" sz="2200" b="1" u="sng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sistema de monitoramento de  acidentes de consumo</a:t>
            </a:r>
            <a:r>
              <a:rPr lang="pt-BR" sz="22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, estruturado a partir de um banco de dados, que permita, disponibilizar informações, visando: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098"/>
          <p:cNvSpPr txBox="1">
            <a:spLocks noChangeArrowheads="1"/>
          </p:cNvSpPr>
          <p:nvPr/>
        </p:nvSpPr>
        <p:spPr bwMode="auto">
          <a:xfrm>
            <a:off x="228600" y="2424113"/>
            <a:ext cx="8763000" cy="35083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marL="609600" indent="-609600" algn="just" eaLnBrk="0" hangingPunct="0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buClr>
                <a:srgbClr val="006600"/>
              </a:buClr>
              <a:buFont typeface="Wingdings" pitchFamily="2" charset="2"/>
              <a:buChar char="§"/>
            </a:pPr>
            <a:r>
              <a:rPr lang="pt-BR" sz="2000" b="1" i="1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pt-BR" sz="20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subsidiar e orientar na definição de requisitos técnicos em normas e regulamentos - produtos mais seguros;</a:t>
            </a:r>
          </a:p>
          <a:p>
            <a:pPr marL="609600" indent="-609600" algn="just" eaLnBrk="0" hangingPunct="0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buClr>
                <a:srgbClr val="006600"/>
              </a:buClr>
              <a:buFont typeface="Wingdings" pitchFamily="2" charset="2"/>
              <a:buChar char="§"/>
            </a:pPr>
            <a:r>
              <a:rPr lang="pt-BR" sz="20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diminuir gastos públicos com custos associados aos acidentes de consumo (tratamento de vítimas, afastamento do trabalho, danos patrimoniais, </a:t>
            </a:r>
            <a:r>
              <a:rPr lang="pt-BR" sz="2000" b="1" dirty="0" err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etc</a:t>
            </a:r>
            <a:r>
              <a:rPr lang="pt-BR" sz="20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) - otimizar o uso de recursos públicos.</a:t>
            </a:r>
          </a:p>
          <a:p>
            <a:pPr marL="609600" indent="-609600" algn="just" eaLnBrk="0" hangingPunct="0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buClr>
                <a:srgbClr val="006600"/>
              </a:buClr>
              <a:buFont typeface="Wingdings" pitchFamily="2" charset="2"/>
              <a:buChar char="§"/>
            </a:pPr>
            <a:r>
              <a:rPr lang="pt-BR" sz="20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informar e orientar o consumidor sobre a utilização de produtos e serviços, de modo que estejam cientes dos riscos inerentes aos mesmos: mudança de comportamento.</a:t>
            </a:r>
          </a:p>
        </p:txBody>
      </p:sp>
      <p:sp>
        <p:nvSpPr>
          <p:cNvPr id="9219" name="Line 4099"/>
          <p:cNvSpPr>
            <a:spLocks noChangeShapeType="1"/>
          </p:cNvSpPr>
          <p:nvPr/>
        </p:nvSpPr>
        <p:spPr bwMode="auto">
          <a:xfrm>
            <a:off x="381000" y="1951038"/>
            <a:ext cx="8382000" cy="0"/>
          </a:xfrm>
          <a:prstGeom prst="line">
            <a:avLst/>
          </a:prstGeom>
          <a:noFill/>
          <a:ln w="5397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20" name="Text Box 4100"/>
          <p:cNvSpPr txBox="1">
            <a:spLocks noChangeArrowheads="1"/>
          </p:cNvSpPr>
          <p:nvPr/>
        </p:nvSpPr>
        <p:spPr bwMode="auto">
          <a:xfrm>
            <a:off x="0" y="1371600"/>
            <a:ext cx="91440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32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Objetivos do Projeto (Cont</a:t>
            </a:r>
            <a:r>
              <a:rPr lang="pt-BR" sz="32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.)</a:t>
            </a:r>
          </a:p>
        </p:txBody>
      </p:sp>
      <p:sp>
        <p:nvSpPr>
          <p:cNvPr id="9221" name="AutoShape 4102"/>
          <p:cNvSpPr>
            <a:spLocks noChangeArrowheads="1"/>
          </p:cNvSpPr>
          <p:nvPr/>
        </p:nvSpPr>
        <p:spPr bwMode="auto">
          <a:xfrm>
            <a:off x="76200" y="6324600"/>
            <a:ext cx="8915400" cy="457200"/>
          </a:xfrm>
          <a:prstGeom prst="flowChartAlternateProcess">
            <a:avLst/>
          </a:prstGeom>
          <a:noFill/>
          <a:ln w="12700" cap="sq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  <a:spcBef>
                <a:spcPct val="40000"/>
              </a:spcBef>
            </a:pPr>
            <a:r>
              <a:rPr lang="pt-BR" sz="20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Foco na Atuação e Mudança de Comportamento!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871906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2"/>
          <a:srcRect l="13750" t="5895" r="1250"/>
          <a:stretch>
            <a:fillRect/>
          </a:stretch>
        </p:blipFill>
        <p:spPr bwMode="auto">
          <a:xfrm>
            <a:off x="4286216" y="2071678"/>
            <a:ext cx="4857784" cy="456233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23" name="Retângulo 22"/>
          <p:cNvSpPr/>
          <p:nvPr/>
        </p:nvSpPr>
        <p:spPr>
          <a:xfrm>
            <a:off x="4286248" y="2928934"/>
            <a:ext cx="285752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4214810" y="4071942"/>
            <a:ext cx="500066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4286248" y="5214950"/>
            <a:ext cx="500066" cy="1428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0" y="357166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142844" y="1857364"/>
            <a:ext cx="4071966" cy="889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Atualmente, 15 (quinze) órgãos delegados disponibilizam em seus sites o link “Acidentes de Consumo: Relate seu caso”. São eles :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pt-BR" sz="1600" b="1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t-BR" sz="16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Região Norte: </a:t>
            </a:r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Amapá, Amazonas, </a:t>
            </a:r>
          </a:p>
          <a:p>
            <a:pPr algn="just"/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Pará e Rondônia;</a:t>
            </a:r>
          </a:p>
          <a:p>
            <a:pPr algn="just"/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 </a:t>
            </a:r>
          </a:p>
          <a:p>
            <a:pPr algn="just">
              <a:buFont typeface="Wingdings" pitchFamily="2" charset="2"/>
              <a:buChar char="§"/>
            </a:pPr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t-BR" sz="16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Região Nordeste: </a:t>
            </a:r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Alagoas, Bahia,  Rio Grande do Norte e Maranhão;</a:t>
            </a:r>
          </a:p>
          <a:p>
            <a:pPr algn="just"/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 </a:t>
            </a:r>
          </a:p>
          <a:p>
            <a:pPr algn="just">
              <a:buFont typeface="Wingdings" pitchFamily="2" charset="2"/>
              <a:buChar char="§"/>
            </a:pPr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t-BR" sz="16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Região Centro Oeste:</a:t>
            </a:r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Mato Grosso e Mato Grosso do Sul;</a:t>
            </a:r>
          </a:p>
          <a:p>
            <a:pPr algn="just"/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 </a:t>
            </a:r>
          </a:p>
          <a:p>
            <a:pPr algn="just">
              <a:buFont typeface="Wingdings" pitchFamily="2" charset="2"/>
              <a:buChar char="§"/>
            </a:pPr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t-BR" sz="16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Região Sudeste: </a:t>
            </a:r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Minas Gerais, São Paulo e Rio de Janeiro;</a:t>
            </a:r>
          </a:p>
          <a:p>
            <a:pPr algn="just"/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 </a:t>
            </a:r>
          </a:p>
          <a:p>
            <a:pPr algn="just">
              <a:buFont typeface="Wingdings" pitchFamily="2" charset="2"/>
              <a:buChar char="§"/>
            </a:pPr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t-BR" sz="16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Região Sul: </a:t>
            </a:r>
            <a:r>
              <a:rPr lang="pt-BR" sz="16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Paraná e Santa Catarina.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0" y="1142985"/>
            <a:ext cx="8786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4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Disponibilização do </a:t>
            </a:r>
            <a:r>
              <a:rPr lang="pt-BR" sz="2400" b="1" i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link</a:t>
            </a:r>
            <a:r>
              <a:rPr lang="pt-BR" sz="24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Acidente de Consumo: Relate seu caso! pela RBMLQ - I</a:t>
            </a:r>
            <a:endParaRPr lang="pt-BR" sz="24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4" name="Line 4099"/>
          <p:cNvSpPr>
            <a:spLocks noChangeShapeType="1"/>
          </p:cNvSpPr>
          <p:nvPr/>
        </p:nvSpPr>
        <p:spPr bwMode="auto">
          <a:xfrm>
            <a:off x="357158" y="2000240"/>
            <a:ext cx="8382000" cy="0"/>
          </a:xfrm>
          <a:prstGeom prst="line">
            <a:avLst/>
          </a:prstGeom>
          <a:noFill/>
          <a:ln w="5397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311</Words>
  <Application>Microsoft Office PowerPoint</Application>
  <PresentationFormat>Apresentação na tela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INMETRO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jasouza</dc:creator>
  <cp:lastModifiedBy>Gustavo Kuster</cp:lastModifiedBy>
  <cp:revision>13</cp:revision>
  <dcterms:created xsi:type="dcterms:W3CDTF">2013-06-03T17:19:39Z</dcterms:created>
  <dcterms:modified xsi:type="dcterms:W3CDTF">2013-06-05T22:35:15Z</dcterms:modified>
</cp:coreProperties>
</file>